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0" r:id="rId1"/>
  </p:sldMasterIdLst>
  <p:notesMasterIdLst>
    <p:notesMasterId r:id="rId29"/>
  </p:notesMasterIdLst>
  <p:handoutMasterIdLst>
    <p:handoutMasterId r:id="rId30"/>
  </p:handoutMasterIdLst>
  <p:sldIdLst>
    <p:sldId id="261" r:id="rId2"/>
    <p:sldId id="286" r:id="rId3"/>
    <p:sldId id="287" r:id="rId4"/>
    <p:sldId id="262" r:id="rId5"/>
    <p:sldId id="272" r:id="rId6"/>
    <p:sldId id="316" r:id="rId7"/>
    <p:sldId id="285" r:id="rId8"/>
    <p:sldId id="276" r:id="rId9"/>
    <p:sldId id="277" r:id="rId10"/>
    <p:sldId id="278" r:id="rId11"/>
    <p:sldId id="313" r:id="rId12"/>
    <p:sldId id="317" r:id="rId13"/>
    <p:sldId id="284" r:id="rId14"/>
    <p:sldId id="290" r:id="rId15"/>
    <p:sldId id="289" r:id="rId16"/>
    <p:sldId id="314" r:id="rId17"/>
    <p:sldId id="318" r:id="rId18"/>
    <p:sldId id="319" r:id="rId19"/>
    <p:sldId id="299" r:id="rId20"/>
    <p:sldId id="301" r:id="rId21"/>
    <p:sldId id="303" r:id="rId22"/>
    <p:sldId id="306" r:id="rId23"/>
    <p:sldId id="315" r:id="rId24"/>
    <p:sldId id="307" r:id="rId25"/>
    <p:sldId id="310" r:id="rId26"/>
    <p:sldId id="311" r:id="rId27"/>
    <p:sldId id="312" r:id="rId28"/>
  </p:sldIdLst>
  <p:sldSz cx="12188825" cy="6858000"/>
  <p:notesSz cx="6950075" cy="923607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6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3839">
          <p15:clr>
            <a:srgbClr val="A4A3A4"/>
          </p15:clr>
        </p15:guide>
        <p15:guide id="5" pos="384">
          <p15:clr>
            <a:srgbClr val="A4A3A4"/>
          </p15:clr>
        </p15:guide>
        <p15:guide id="6" pos="7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Lopez" initials="AL" lastIdx="1" clrIdx="0"/>
  <p:cmAuthor id="2" name="Alejandro Lopez" initials="AL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B00"/>
    <a:srgbClr val="9E3039"/>
    <a:srgbClr val="003D79"/>
    <a:srgbClr val="3D7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173E45-F6B8-414B-96F2-72F3D785654F}" v="2" dt="2017-06-29T18:37:14.227"/>
  </p1510:revLst>
</p1510:revInfo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82"/>
    <p:restoredTop sz="93803"/>
  </p:normalViewPr>
  <p:slideViewPr>
    <p:cSldViewPr snapToGrid="0">
      <p:cViewPr>
        <p:scale>
          <a:sx n="1" d="2"/>
          <a:sy n="1" d="2"/>
        </p:scale>
        <p:origin x="2672" y="672"/>
      </p:cViewPr>
      <p:guideLst>
        <p:guide orient="horz" pos="2160"/>
        <p:guide orient="horz" pos="864"/>
        <p:guide orient="horz" pos="3792"/>
        <p:guide pos="3839"/>
        <p:guide pos="384"/>
        <p:guide pos="72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5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08038" y="615950"/>
            <a:ext cx="5334000" cy="3001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3339" y="3848364"/>
            <a:ext cx="6023398" cy="4925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8038" y="615950"/>
            <a:ext cx="5334000" cy="3001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8038" y="615950"/>
            <a:ext cx="5334000" cy="3001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8038" y="615950"/>
            <a:ext cx="5334000" cy="3001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5839-E2D6-F04C-9BC7-B42C7A7C23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8222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55839-E2D6-F04C-9BC7-B42C7A7C23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67D12-D001-094F-8BD0-4825565D16F3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2" y="5408767"/>
            <a:ext cx="1979613" cy="14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rangleconf.com/" TargetMode="External"/><Relationship Id="rId4" Type="http://schemas.openxmlformats.org/officeDocument/2006/relationships/hyperlink" Target="https://twitter.com/hashtag/wrangleconf?f=tweets&amp;vertical=default" TargetMode="External"/><Relationship Id="rId5" Type="http://schemas.openxmlformats.org/officeDocument/2006/relationships/hyperlink" Target="http://martin.zinkevich.org/rules_of_ml/rules_of_ml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lideshare.net/search/slideshow?searchfrom=header&amp;q=wrangle+conference+2017&amp;ud=any&amp;ft=all&amp;lang=**&amp;sor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rangleconf.com/" TargetMode="External"/><Relationship Id="rId4" Type="http://schemas.openxmlformats.org/officeDocument/2006/relationships/hyperlink" Target="https://twitter.com/hashtag/wrangleconf?f=tweets&amp;vertical=default" TargetMode="External"/><Relationship Id="rId5" Type="http://schemas.openxmlformats.org/officeDocument/2006/relationships/hyperlink" Target="http://martin.zinkevich.org/rules_of_ml/rules_of_ml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slideshare.net/search/slideshow?searchfrom=header&amp;q=wrangle+conference+2017&amp;ud=any&amp;ft=all&amp;lang=**&amp;sor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Wrangle Conference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Alejandro </a:t>
            </a:r>
            <a:r>
              <a:rPr lang="en-US" dirty="0"/>
              <a:t>Lopez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2017-06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0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457200"/>
            <a:ext cx="8993188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Communicating our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7875588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Drew Conway: ’What </a:t>
            </a:r>
            <a:r>
              <a:rPr lang="en-US" sz="2400" dirty="0"/>
              <a:t>was once the realm of the "unicorns" and </a:t>
            </a:r>
            <a:r>
              <a:rPr lang="en-US" sz="2400" dirty="0" smtClean="0"/>
              <a:t>"</a:t>
            </a:r>
            <a:r>
              <a:rPr lang="en-US" sz="2400" dirty="0"/>
              <a:t>rocks stars," is now a place of scorn and ridicule</a:t>
            </a:r>
            <a:r>
              <a:rPr lang="en-US" sz="2400" dirty="0" smtClean="0"/>
              <a:t>.’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07988"/>
            <a:ext cx="8458200" cy="47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makes a good 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612" y="1955800"/>
            <a:ext cx="697819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What would a CIA data scientist do?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Drew Conway (</a:t>
            </a:r>
            <a:r>
              <a:rPr lang="en-US" sz="2400" dirty="0" err="1" smtClean="0"/>
              <a:t>Aluvium</a:t>
            </a:r>
            <a:r>
              <a:rPr lang="en-US" sz="2400" dirty="0" smtClean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Cognizant of bias in our work: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Motivated Reasoning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Confirmation Bias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Denial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Communicating our results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2.  </a:t>
            </a:r>
            <a:r>
              <a:rPr lang="en-US" sz="2400" b="1" dirty="0" smtClean="0"/>
              <a:t>The Ethics of Everybody Else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Tyler </a:t>
            </a:r>
            <a:r>
              <a:rPr lang="en-US" sz="2400" dirty="0" err="1" smtClean="0"/>
              <a:t>Schnoebelen</a:t>
            </a:r>
            <a:r>
              <a:rPr lang="en-US" sz="2400" dirty="0" smtClean="0"/>
              <a:t> (</a:t>
            </a:r>
            <a:r>
              <a:rPr lang="en-US" sz="2400" dirty="0" err="1" smtClean="0"/>
              <a:t>Integrate.ai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Consider the impact of your work on others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Technology doesn’t just happen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8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440" y="3581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387350"/>
            <a:ext cx="8554022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Science in Industry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612" y="2390170"/>
            <a:ext cx="84851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Measurement with Intention </a:t>
            </a:r>
            <a:r>
              <a:rPr lang="mr-IN" sz="2400" dirty="0" smtClean="0"/>
              <a:t>–</a:t>
            </a:r>
            <a:r>
              <a:rPr lang="en-US" sz="2400" dirty="0" smtClean="0"/>
              <a:t> Sean Taylor (Facebook)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“We never directly observe the processes we are trying to monitor</a:t>
            </a:r>
            <a:r>
              <a:rPr lang="en-US" sz="2400" dirty="0" smtClean="0"/>
              <a:t>”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What defines a good metric: Cost, Simplicity, Faithfulness, Precise and Casual Proximity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Unlocking the Power of Social Chatter; </a:t>
            </a:r>
            <a:endParaRPr lang="en-US" sz="2400" dirty="0" smtClean="0"/>
          </a:p>
          <a:p>
            <a:r>
              <a:rPr lang="en-US" sz="2400" dirty="0" smtClean="0"/>
              <a:t>Recent Endeavors </a:t>
            </a:r>
            <a:r>
              <a:rPr lang="en-US" sz="2400" dirty="0"/>
              <a:t>@ </a:t>
            </a:r>
            <a:r>
              <a:rPr lang="en-US" sz="2400" dirty="0" smtClean="0"/>
              <a:t>Netflix - Sui Huang (Netflix)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Capitalizing and utilizing external data sources for model building.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1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Measurement with Intention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2" y="1016000"/>
            <a:ext cx="6316820" cy="5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Measurement with Intention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1057663"/>
            <a:ext cx="6299200" cy="58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Science in Industry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612" y="2390170"/>
            <a:ext cx="84851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Measurement with Intention </a:t>
            </a:r>
            <a:r>
              <a:rPr lang="mr-IN" sz="2400" dirty="0" smtClean="0"/>
              <a:t>–</a:t>
            </a:r>
            <a:r>
              <a:rPr lang="en-US" sz="2400" dirty="0" smtClean="0"/>
              <a:t> Sean Taylor (Facebook)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“We never directly observe the processes we are trying to monitor</a:t>
            </a:r>
            <a:r>
              <a:rPr lang="en-US" sz="2400" dirty="0" smtClean="0"/>
              <a:t>”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What defines a good metric: Cost, Simplicity, Faithfulness, Precise and Casual Proximity</a:t>
            </a:r>
          </a:p>
          <a:p>
            <a:pPr marL="914400" lvl="1" indent="-457200">
              <a:buFont typeface="Arial" charset="0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Unlocking the Power of Social Chatter; </a:t>
            </a:r>
            <a:endParaRPr lang="en-US" sz="2400" b="1" dirty="0" smtClean="0"/>
          </a:p>
          <a:p>
            <a:r>
              <a:rPr lang="en-US" sz="2400" b="1" dirty="0" smtClean="0"/>
              <a:t>Recent Endeavors </a:t>
            </a:r>
            <a:r>
              <a:rPr lang="en-US" sz="2400" b="1" dirty="0"/>
              <a:t>@ </a:t>
            </a:r>
            <a:r>
              <a:rPr lang="en-US" sz="2400" b="1" dirty="0" smtClean="0"/>
              <a:t>Netflix </a:t>
            </a:r>
            <a:r>
              <a:rPr lang="en-US" sz="2400" dirty="0" smtClean="0"/>
              <a:t>- Sui Huang (Netflix)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Capitalizing and utilizing external data sources for model building.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301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660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Unlocking the Power of Social Chatter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1191395"/>
            <a:ext cx="10058400" cy="56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4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660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Unlocking the Power of Social Chatter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1219200"/>
            <a:ext cx="10058400" cy="563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440" y="747742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productionize data science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93374"/>
            <a:ext cx="105425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Building </a:t>
            </a:r>
            <a:r>
              <a:rPr lang="en-US" sz="2400" dirty="0"/>
              <a:t>Robust Pipelines with </a:t>
            </a:r>
            <a:r>
              <a:rPr lang="en-US" sz="2400" dirty="0" smtClean="0"/>
              <a:t>Airflow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Erin </a:t>
            </a:r>
            <a:r>
              <a:rPr lang="en-US" sz="2400" dirty="0" err="1" smtClean="0"/>
              <a:t>Shellman</a:t>
            </a:r>
            <a:r>
              <a:rPr lang="en-US" sz="2400" dirty="0" smtClean="0"/>
              <a:t> (</a:t>
            </a:r>
            <a:r>
              <a:rPr lang="en-US" sz="2400" dirty="0" err="1" smtClean="0"/>
              <a:t>Zymergen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Airflow as a solution for your Data Management Platform: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Scheduling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Monitoring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Reporting</a:t>
            </a:r>
          </a:p>
          <a:p>
            <a:endParaRPr lang="en-US" sz="2400" dirty="0"/>
          </a:p>
          <a:p>
            <a:r>
              <a:rPr lang="en-US" sz="2400" dirty="0" smtClean="0"/>
              <a:t>2. </a:t>
            </a:r>
            <a:r>
              <a:rPr lang="en-US" sz="2400" dirty="0"/>
              <a:t>Lessons From Integrating Machine Learning </a:t>
            </a:r>
          </a:p>
          <a:p>
            <a:r>
              <a:rPr lang="en-US" sz="2400" dirty="0"/>
              <a:t>Models into Data Products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Sharath</a:t>
            </a:r>
            <a:r>
              <a:rPr lang="en-US" sz="2400" dirty="0"/>
              <a:t> Rao (</a:t>
            </a:r>
            <a:r>
              <a:rPr lang="en-US" sz="2400" dirty="0" err="1"/>
              <a:t>Instacart</a:t>
            </a:r>
            <a:r>
              <a:rPr lang="en-US" sz="2400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Plan ahead to build product in synch with the constraint of the model.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903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2017-06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53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660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Building Robust Pipelines with Airflow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25" y="832675"/>
            <a:ext cx="8915400" cy="60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660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Building Robust Pipelines with Airflow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325" y="807940"/>
            <a:ext cx="8064500" cy="60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4012" y="6604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Building Robust Pipelines with Airflow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72" y="889000"/>
            <a:ext cx="8001453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8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440" y="747742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productionize data science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93374"/>
            <a:ext cx="105425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Building </a:t>
            </a:r>
            <a:r>
              <a:rPr lang="en-US" sz="2400" dirty="0"/>
              <a:t>Robust Pipelines with </a:t>
            </a:r>
            <a:r>
              <a:rPr lang="en-US" sz="2400" dirty="0" smtClean="0"/>
              <a:t>Airflow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Erin </a:t>
            </a:r>
            <a:r>
              <a:rPr lang="en-US" sz="2400" dirty="0" err="1" smtClean="0"/>
              <a:t>Shellman</a:t>
            </a:r>
            <a:r>
              <a:rPr lang="en-US" sz="2400" dirty="0" smtClean="0"/>
              <a:t> (</a:t>
            </a:r>
            <a:r>
              <a:rPr lang="en-US" sz="2400" dirty="0" err="1" smtClean="0"/>
              <a:t>Zymergen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Airflow as a solution for your Data Management Platform: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Scheduling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Monitoring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Reporting</a:t>
            </a:r>
          </a:p>
          <a:p>
            <a:endParaRPr lang="en-US" sz="2400" dirty="0"/>
          </a:p>
          <a:p>
            <a:r>
              <a:rPr lang="en-US" sz="2400" dirty="0" smtClean="0"/>
              <a:t>2. </a:t>
            </a:r>
            <a:r>
              <a:rPr lang="en-US" sz="2400" b="1" dirty="0"/>
              <a:t>Lessons From Integrating Machine Learning </a:t>
            </a:r>
          </a:p>
          <a:p>
            <a:r>
              <a:rPr lang="en-US" sz="2400" b="1" dirty="0"/>
              <a:t>Models into Data Products</a:t>
            </a:r>
            <a:r>
              <a:rPr lang="en-US" sz="2400" dirty="0"/>
              <a:t>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Sharath</a:t>
            </a:r>
            <a:r>
              <a:rPr lang="en-US" sz="2400" dirty="0"/>
              <a:t> Rao (</a:t>
            </a:r>
            <a:r>
              <a:rPr lang="en-US" sz="2400" dirty="0" err="1"/>
              <a:t>Instacart</a:t>
            </a:r>
            <a:r>
              <a:rPr lang="en-US" sz="2400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Plan ahead to build product in synch with the constraint of the model.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84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327400"/>
            <a:ext cx="6094413" cy="6096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53" y="863600"/>
            <a:ext cx="7062788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Integrating Machine Learning </a:t>
            </a:r>
          </a:p>
          <a:p>
            <a:r>
              <a:rPr lang="en-US" dirty="0"/>
              <a:t>Models into Data Products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41" y="1200590"/>
            <a:ext cx="10058400" cy="565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53" y="863600"/>
            <a:ext cx="7062788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Integrating Machine Learning </a:t>
            </a:r>
          </a:p>
          <a:p>
            <a:r>
              <a:rPr lang="en-US" dirty="0"/>
              <a:t>Models into Data Products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41" y="1297202"/>
            <a:ext cx="10058400" cy="55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53" y="863600"/>
            <a:ext cx="7062788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Integrating Machine Learning </a:t>
            </a:r>
          </a:p>
          <a:p>
            <a:r>
              <a:rPr lang="en-US" dirty="0"/>
              <a:t>Models into Data Products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41" y="1293332"/>
            <a:ext cx="10058400" cy="55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1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253" y="863600"/>
            <a:ext cx="7062788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References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253" y="2150239"/>
            <a:ext cx="7239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https://www.slideshare.net/search/slideshow?searchfrom=header&amp;q=wrangle+conference+2017&amp;ud=any&amp;ft=all&amp;lang=**&amp;sort</a:t>
            </a:r>
            <a:r>
              <a:rPr lang="en-US" dirty="0"/>
              <a:t>=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http://wrangleconf.com/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twitter.com/hashtag/wrangleconf?f=tweets&amp;vertical=default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martin.zinkevich.org/rules_of_ml/rules_of_ml.pdf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2017-06</a:t>
            </a:r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304800"/>
            <a:ext cx="6094413" cy="533400"/>
          </a:xfrm>
        </p:spPr>
        <p:txBody>
          <a:bodyPr>
            <a:normAutofit fontScale="90000"/>
          </a:bodyPr>
          <a:lstStyle/>
          <a:p>
            <a:r>
              <a:rPr lang="en-US"/>
              <a:t>In this talk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4269872184"/>
              </p:ext>
            </p:extLst>
          </p:nvPr>
        </p:nvSpPr>
        <p:spPr>
          <a:xfrm>
            <a:off x="455612" y="1092200"/>
            <a:ext cx="11304589" cy="736600"/>
          </a:xfrm>
        </p:spPr>
        <p:txBody>
          <a:bodyPr>
            <a:normAutofit fontScale="25000" lnSpcReduction="20000"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+mj-lt"/>
              </a:rPr>
              <a:t>What </a:t>
            </a:r>
            <a:r>
              <a:rPr lang="en-US" sz="2400" dirty="0" smtClean="0">
                <a:latin typeface="+mj-lt"/>
              </a:rPr>
              <a:t>makes a good Data Scientist?</a:t>
            </a:r>
          </a:p>
          <a:p>
            <a:pPr marL="457200" indent="-457200">
              <a:buAutoNum type="arabicPeriod"/>
            </a:pPr>
            <a:endParaRPr lang="en-US" sz="24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+mj-lt"/>
              </a:rPr>
              <a:t>Data Science in the Industry.</a:t>
            </a:r>
          </a:p>
          <a:p>
            <a:pPr marL="457200" indent="-457200">
              <a:buAutoNum type="arabicPeriod"/>
            </a:pPr>
            <a:endParaRPr lang="en-US" sz="24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+mj-lt"/>
              </a:rPr>
              <a:t>How to productionize data science models?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References</a:t>
            </a:r>
            <a:r>
              <a:rPr lang="en-US" sz="2400" dirty="0">
                <a:latin typeface="+mj-lt"/>
              </a:rPr>
              <a:t>: </a:t>
            </a: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 smtClean="0">
                <a:latin typeface="+mj-lt"/>
                <a:hlinkClick r:id="rId2"/>
              </a:rPr>
              <a:t>https</a:t>
            </a:r>
            <a:r>
              <a:rPr lang="en-US" sz="2400" dirty="0">
                <a:latin typeface="+mj-lt"/>
                <a:hlinkClick r:id="rId2"/>
              </a:rPr>
              <a:t>://www.slideshare.net/search/slideshow?searchfrom=header&amp;q=wrangle+conference+2017&amp;ud=any&amp;ft=all&amp;lang=**&amp;sort</a:t>
            </a:r>
            <a:r>
              <a:rPr lang="en-US" sz="2400" dirty="0" smtClean="0">
                <a:latin typeface="+mj-lt"/>
              </a:rPr>
              <a:t>=</a:t>
            </a:r>
          </a:p>
          <a:p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  <a:hlinkClick r:id="rId3"/>
              </a:rPr>
              <a:t>http://wrangleconf.com</a:t>
            </a:r>
            <a:r>
              <a:rPr lang="en-US" sz="2400" dirty="0" smtClean="0">
                <a:latin typeface="+mj-lt"/>
                <a:hlinkClick r:id="rId3"/>
              </a:rPr>
              <a:t>/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  <a:hlinkClick r:id="rId4"/>
              </a:rPr>
              <a:t>https://</a:t>
            </a:r>
            <a:r>
              <a:rPr lang="en-US" sz="2400" dirty="0" smtClean="0">
                <a:latin typeface="+mj-lt"/>
                <a:hlinkClick r:id="rId4"/>
              </a:rPr>
              <a:t>twitter.com/hashtag/wrangleconf?f=tweets&amp;vertical=default</a:t>
            </a:r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  <a:hlinkClick r:id="rId5"/>
              </a:rPr>
              <a:t>http://</a:t>
            </a:r>
            <a:r>
              <a:rPr lang="en-US" sz="2400" dirty="0" smtClean="0">
                <a:latin typeface="+mj-lt"/>
                <a:hlinkClick r:id="rId5"/>
              </a:rPr>
              <a:t>martin.zinkevich.org/rules_of_ml/rules_of_ml.pdf</a:t>
            </a:r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dirty="0" smtClean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4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makes a good 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5612" y="1955800"/>
            <a:ext cx="697819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What would a CIA data scientist do?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Drew Conway (</a:t>
            </a:r>
            <a:r>
              <a:rPr lang="en-US" sz="2400" dirty="0" err="1" smtClean="0"/>
              <a:t>Aluvium</a:t>
            </a:r>
            <a:r>
              <a:rPr lang="en-US" sz="2400" dirty="0" smtClean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Cognizant of bias in our work: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Motivated Reasoning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Confirmation Bias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 smtClean="0"/>
              <a:t>Denial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Communicating our results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r>
              <a:rPr lang="en-US" sz="2400" dirty="0" smtClean="0"/>
              <a:t>2.  The Ethics of Everybody Else </a:t>
            </a:r>
          </a:p>
          <a:p>
            <a:r>
              <a:rPr lang="en-US" sz="2400" dirty="0"/>
              <a:t>	</a:t>
            </a:r>
            <a:r>
              <a:rPr lang="mr-IN" sz="2400" dirty="0" smtClean="0"/>
              <a:t>–</a:t>
            </a:r>
            <a:r>
              <a:rPr lang="en-US" sz="2400" dirty="0" smtClean="0"/>
              <a:t> Tyler </a:t>
            </a:r>
            <a:r>
              <a:rPr lang="en-US" sz="2400" dirty="0" err="1" smtClean="0"/>
              <a:t>Schnoebelen</a:t>
            </a:r>
            <a:r>
              <a:rPr lang="en-US" sz="2400" dirty="0" smtClean="0"/>
              <a:t> (</a:t>
            </a:r>
            <a:r>
              <a:rPr lang="en-US" sz="2400" dirty="0" err="1" smtClean="0"/>
              <a:t>Integrate.ai</a:t>
            </a:r>
            <a:r>
              <a:rPr lang="en-US" sz="2400" dirty="0" smtClean="0"/>
              <a:t>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Consider the impact of your work on others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/>
              <a:t>Technology doesn’t just happen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77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441" y="2362200"/>
            <a:ext cx="810275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"Collect biased imperfect data &amp; use </a:t>
            </a:r>
            <a:endParaRPr lang="en-US" sz="3800" dirty="0" smtClean="0"/>
          </a:p>
          <a:p>
            <a:r>
              <a:rPr lang="en-US" sz="3800" dirty="0" smtClean="0"/>
              <a:t>biased </a:t>
            </a:r>
            <a:r>
              <a:rPr lang="en-US" sz="3800" dirty="0"/>
              <a:t>imperfect tools to make </a:t>
            </a:r>
            <a:endParaRPr lang="en-US" sz="3800" dirty="0" smtClean="0"/>
          </a:p>
          <a:p>
            <a:r>
              <a:rPr lang="en-US" sz="3800" dirty="0" smtClean="0"/>
              <a:t>inferences </a:t>
            </a:r>
            <a:r>
              <a:rPr lang="en-US" sz="3800" dirty="0"/>
              <a:t>about opaque world"</a:t>
            </a:r>
          </a:p>
        </p:txBody>
      </p:sp>
    </p:spTree>
    <p:extLst>
      <p:ext uri="{BB962C8B-B14F-4D97-AF65-F5344CB8AC3E}">
        <p14:creationId xmlns:p14="http://schemas.microsoft.com/office/powerpoint/2010/main" val="10734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Bias: Motivated Reasoning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23" y="1498600"/>
            <a:ext cx="9556601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7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Bias: Confirmation Bias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1207135"/>
            <a:ext cx="10058400" cy="565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5612" y="304800"/>
            <a:ext cx="6094413" cy="533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none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Bias: Denial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25" y="1197408"/>
            <a:ext cx="10058400" cy="56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Mware-2016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VMware-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Mware-2016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95D3"/>
      </a:hlink>
      <a:folHlink>
        <a:srgbClr val="89CBDF"/>
      </a:folHlink>
    </a:clrScheme>
    <a:fontScheme name="VMware-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395</Words>
  <Application>Microsoft Macintosh PowerPoint</Application>
  <PresentationFormat>Custom</PresentationFormat>
  <Paragraphs>153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Wrangle Conference 2017</vt:lpstr>
      <vt:lpstr> </vt:lpstr>
      <vt:lpstr> </vt:lpstr>
      <vt:lpstr>In this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at Apteligent</dc:title>
  <cp:revision>1</cp:revision>
  <dcterms:modified xsi:type="dcterms:W3CDTF">2018-01-08T22:41:33Z</dcterms:modified>
</cp:coreProperties>
</file>